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7" r:id="rId16"/>
    <p:sldId id="278" r:id="rId17"/>
    <p:sldId id="279" r:id="rId18"/>
    <p:sldId id="280" r:id="rId19"/>
    <p:sldId id="281" r:id="rId20"/>
    <p:sldId id="282" r:id="rId21"/>
    <p:sldId id="28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94643"/>
  </p:normalViewPr>
  <p:slideViewPr>
    <p:cSldViewPr snapToGrid="0" snapToObjects="1">
      <p:cViewPr varScale="1">
        <p:scale>
          <a:sx n="139" d="100"/>
          <a:sy n="139" d="100"/>
        </p:scale>
        <p:origin x="752" y="176"/>
      </p:cViewPr>
      <p:guideLst>
        <p:guide orient="horz" pos="3136"/>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10/15/19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10/15/19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GB"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GB"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GB"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10/15/19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GB"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10/15/19</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591248"/>
            <a:ext cx="4038600" cy="933450"/>
          </a:xfrm>
        </p:spPr>
        <p:txBody>
          <a:bodyPr>
            <a:normAutofit/>
          </a:bodyPr>
          <a:lstStyle/>
          <a:p>
            <a:r>
              <a:rPr lang="en-US" sz="2700" dirty="0" smtClean="0"/>
              <a:t>Ways of acknowledging sources</a:t>
            </a:r>
            <a:endParaRPr lang="en-US" sz="2700" dirty="0"/>
          </a:p>
        </p:txBody>
      </p:sp>
      <p:sp>
        <p:nvSpPr>
          <p:cNvPr id="5" name="Title 1"/>
          <p:cNvSpPr txBox="1">
            <a:spLocks/>
          </p:cNvSpPr>
          <p:nvPr/>
        </p:nvSpPr>
        <p:spPr>
          <a:xfrm>
            <a:off x="452602" y="4597590"/>
            <a:ext cx="4038600" cy="933450"/>
          </a:xfrm>
          <a:prstGeom prst="rect">
            <a:avLst/>
          </a:prstGeom>
        </p:spPr>
        <p:txBody>
          <a:bodyPr vert="horz" lIns="91440" tIns="45720" rIns="91440" bIns="45720" rtlCol="0" anchor="t" anchorCtr="0">
            <a:normAutofit fontScale="97500"/>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r>
              <a:rPr lang="en-US" dirty="0" smtClean="0"/>
              <a:t>Essential Aspects of Academic Practice #2</a:t>
            </a:r>
            <a:endParaRPr lang="en-US" dirty="0"/>
          </a:p>
        </p:txBody>
      </p:sp>
      <p:sp>
        <p:nvSpPr>
          <p:cNvPr id="4" name="Subtitle 3"/>
          <p:cNvSpPr>
            <a:spLocks noGrp="1"/>
          </p:cNvSpPr>
          <p:nvPr>
            <p:ph type="subTitle" idx="1"/>
          </p:nvPr>
        </p:nvSpPr>
        <p:spPr/>
        <p:txBody>
          <a:bodyPr/>
          <a:lstStyle/>
          <a:p>
            <a:endParaRPr lang="en-US"/>
          </a:p>
        </p:txBody>
      </p:sp>
      <p:sp>
        <p:nvSpPr>
          <p:cNvPr id="6" name="Subtitle 2"/>
          <p:cNvSpPr txBox="1">
            <a:spLocks/>
          </p:cNvSpPr>
          <p:nvPr/>
        </p:nvSpPr>
        <p:spPr>
          <a:xfrm>
            <a:off x="452602" y="5562599"/>
            <a:ext cx="4347998" cy="1036543"/>
          </a:xfrm>
          <a:prstGeom prst="rect">
            <a:avLst/>
          </a:prstGeom>
        </p:spPr>
        <p:txBody>
          <a:bodyPr vert="horz" lIns="91440" tIns="45720" rIns="91440" bIns="45720" rtlCol="0">
            <a:normAutofit lnSpcReduction="10000"/>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r>
              <a:rPr lang="en-US" dirty="0" smtClean="0"/>
              <a:t>John Morgan</a:t>
            </a:r>
          </a:p>
          <a:p>
            <a:r>
              <a:rPr lang="en-US" dirty="0" smtClean="0"/>
              <a:t>Student </a:t>
            </a:r>
            <a:r>
              <a:rPr lang="en-US" smtClean="0"/>
              <a:t>Learning Support</a:t>
            </a:r>
            <a:endParaRPr lang="en-US" dirty="0" smtClean="0"/>
          </a:p>
          <a:p>
            <a:r>
              <a:rPr lang="en-US" dirty="0" smtClean="0"/>
              <a:t>Aberystwyth University</a:t>
            </a:r>
          </a:p>
          <a:p>
            <a:r>
              <a:rPr lang="en-US" dirty="0" err="1" smtClean="0"/>
              <a:t>jpm@aber.ac.uk</a:t>
            </a:r>
            <a:endParaRPr lang="en-US" dirty="0"/>
          </a:p>
        </p:txBody>
      </p:sp>
    </p:spTree>
    <p:extLst>
      <p:ext uri="{BB962C8B-B14F-4D97-AF65-F5344CB8AC3E}">
        <p14:creationId xmlns:p14="http://schemas.microsoft.com/office/powerpoint/2010/main" val="1239404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of ideas</a:t>
            </a:r>
            <a:endParaRPr lang="en-US" dirty="0"/>
          </a:p>
        </p:txBody>
      </p:sp>
      <p:sp>
        <p:nvSpPr>
          <p:cNvPr id="3" name="Content Placeholder 2"/>
          <p:cNvSpPr>
            <a:spLocks noGrp="1"/>
          </p:cNvSpPr>
          <p:nvPr>
            <p:ph idx="1"/>
          </p:nvPr>
        </p:nvSpPr>
        <p:spPr>
          <a:xfrm>
            <a:off x="498474" y="1981200"/>
            <a:ext cx="7556313" cy="4590331"/>
          </a:xfrm>
        </p:spPr>
        <p:txBody>
          <a:bodyPr>
            <a:normAutofit fontScale="92500"/>
          </a:bodyPr>
          <a:lstStyle/>
          <a:p>
            <a:r>
              <a:rPr lang="en-US" dirty="0"/>
              <a:t>Your views may include ideas that are quoted, summarised or paraphrased from other published sources. </a:t>
            </a:r>
            <a:endParaRPr lang="en-US" dirty="0" smtClean="0"/>
          </a:p>
          <a:p>
            <a:r>
              <a:rPr lang="en-US" dirty="0" smtClean="0"/>
              <a:t>In </a:t>
            </a:r>
            <a:r>
              <a:rPr lang="en-US" dirty="0"/>
              <a:t>each case it is essential to include a citation to the sources where ideas appear. </a:t>
            </a:r>
            <a:endParaRPr lang="en-US" dirty="0" smtClean="0"/>
          </a:p>
          <a:p>
            <a:r>
              <a:rPr lang="en-US" dirty="0" smtClean="0"/>
              <a:t>Even </a:t>
            </a:r>
            <a:r>
              <a:rPr lang="en-US" dirty="0"/>
              <a:t>when describing ideas that we have developed ourselves it is necessary to include citations, if those ideas are related to, or can be identified as originating in other published ideas</a:t>
            </a:r>
            <a:r>
              <a:rPr lang="en-US" dirty="0" smtClean="0"/>
              <a:t>.</a:t>
            </a:r>
          </a:p>
          <a:p>
            <a:r>
              <a:rPr lang="en-US" dirty="0" smtClean="0"/>
              <a:t> </a:t>
            </a:r>
            <a:r>
              <a:rPr lang="en-US" dirty="0"/>
              <a:t>In essence we need to be able to acknowledge how we developed our ideas</a:t>
            </a:r>
            <a:r>
              <a:rPr lang="en-US" dirty="0" smtClean="0"/>
              <a:t>.</a:t>
            </a:r>
          </a:p>
          <a:p>
            <a:r>
              <a:rPr lang="en-US" dirty="0" smtClean="0"/>
              <a:t> </a:t>
            </a:r>
            <a:r>
              <a:rPr lang="en-US" dirty="0"/>
              <a:t>This indicates that it is not only the exact words of original sources that need acknowledgment, but also those adapted or derived from other sources that are written in our own words.</a:t>
            </a:r>
            <a:endParaRPr lang="en-GB" dirty="0"/>
          </a:p>
        </p:txBody>
      </p:sp>
    </p:spTree>
    <p:extLst>
      <p:ext uri="{BB962C8B-B14F-4D97-AF65-F5344CB8AC3E}">
        <p14:creationId xmlns:p14="http://schemas.microsoft.com/office/powerpoint/2010/main" val="3089936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quotation and citation #1</a:t>
            </a:r>
            <a:endParaRPr lang="en-US" dirty="0"/>
          </a:p>
        </p:txBody>
      </p:sp>
      <p:sp>
        <p:nvSpPr>
          <p:cNvPr id="3" name="Content Placeholder 2"/>
          <p:cNvSpPr>
            <a:spLocks noGrp="1"/>
          </p:cNvSpPr>
          <p:nvPr>
            <p:ph idx="1"/>
          </p:nvPr>
        </p:nvSpPr>
        <p:spPr/>
        <p:txBody>
          <a:bodyPr/>
          <a:lstStyle/>
          <a:p>
            <a:pPr lvl="0">
              <a:lnSpc>
                <a:spcPct val="150000"/>
              </a:lnSpc>
            </a:pPr>
            <a:r>
              <a:rPr lang="en-GB" dirty="0"/>
              <a:t>“Direct quotations” are the exact words of the original author. These MUST have quotation marks: “…” or ‘…’</a:t>
            </a:r>
            <a:endParaRPr lang="en-GB" sz="1200" dirty="0"/>
          </a:p>
          <a:p>
            <a:pPr>
              <a:lnSpc>
                <a:spcPct val="150000"/>
              </a:lnSpc>
            </a:pPr>
            <a:r>
              <a:rPr lang="en-GB" dirty="0"/>
              <a:t> </a:t>
            </a:r>
            <a:r>
              <a:rPr lang="en-GB" dirty="0" smtClean="0"/>
              <a:t>Check </a:t>
            </a:r>
            <a:r>
              <a:rPr lang="en-GB" dirty="0"/>
              <a:t>your departmental style guide for use of single or double quotation marks.</a:t>
            </a:r>
            <a:endParaRPr lang="en-GB" sz="1100" dirty="0"/>
          </a:p>
          <a:p>
            <a:endParaRPr lang="en-US" dirty="0"/>
          </a:p>
        </p:txBody>
      </p:sp>
    </p:spTree>
    <p:extLst>
      <p:ext uri="{BB962C8B-B14F-4D97-AF65-F5344CB8AC3E}">
        <p14:creationId xmlns:p14="http://schemas.microsoft.com/office/powerpoint/2010/main" val="1096240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quotation and citation #2</a:t>
            </a:r>
            <a:endParaRPr lang="en-US" dirty="0"/>
          </a:p>
        </p:txBody>
      </p:sp>
      <p:sp>
        <p:nvSpPr>
          <p:cNvPr id="3" name="Content Placeholder 2"/>
          <p:cNvSpPr>
            <a:spLocks noGrp="1"/>
          </p:cNvSpPr>
          <p:nvPr>
            <p:ph idx="1"/>
          </p:nvPr>
        </p:nvSpPr>
        <p:spPr/>
        <p:txBody>
          <a:bodyPr>
            <a:normAutofit fontScale="92500" lnSpcReduction="10000"/>
          </a:bodyPr>
          <a:lstStyle/>
          <a:p>
            <a:pPr lvl="0">
              <a:lnSpc>
                <a:spcPct val="150000"/>
              </a:lnSpc>
            </a:pPr>
            <a:r>
              <a:rPr lang="en-GB" dirty="0"/>
              <a:t>You must also add a </a:t>
            </a:r>
            <a:r>
              <a:rPr lang="en-GB" i="1" dirty="0"/>
              <a:t>citation</a:t>
            </a:r>
            <a:r>
              <a:rPr lang="en-GB" dirty="0"/>
              <a:t>—the author’s name, year of publication and page number (where relevant)</a:t>
            </a:r>
            <a:r>
              <a:rPr lang="en-GB" dirty="0" smtClean="0"/>
              <a:t>.</a:t>
            </a:r>
          </a:p>
          <a:p>
            <a:pPr lvl="0">
              <a:lnSpc>
                <a:spcPct val="150000"/>
              </a:lnSpc>
            </a:pPr>
            <a:r>
              <a:rPr lang="en-GB" dirty="0" smtClean="0"/>
              <a:t>If </a:t>
            </a:r>
            <a:r>
              <a:rPr lang="en-GB" dirty="0"/>
              <a:t>the author’s name is included in your sentence, it is an </a:t>
            </a:r>
            <a:r>
              <a:rPr lang="en-GB" i="1" dirty="0"/>
              <a:t>integral</a:t>
            </a:r>
            <a:r>
              <a:rPr lang="en-GB" dirty="0"/>
              <a:t> citation. </a:t>
            </a:r>
            <a:endParaRPr lang="en-GB" dirty="0" smtClean="0"/>
          </a:p>
          <a:p>
            <a:pPr lvl="0">
              <a:lnSpc>
                <a:spcPct val="150000"/>
              </a:lnSpc>
            </a:pPr>
            <a:r>
              <a:rPr lang="en-GB" dirty="0" smtClean="0"/>
              <a:t>If </a:t>
            </a:r>
            <a:r>
              <a:rPr lang="en-GB" dirty="0"/>
              <a:t>the author’s name is included in brackets or in a footnote or endnote, it is a </a:t>
            </a:r>
            <a:r>
              <a:rPr lang="en-GB" i="1" dirty="0"/>
              <a:t>non-integral</a:t>
            </a:r>
            <a:r>
              <a:rPr lang="en-GB" dirty="0"/>
              <a:t> citation.</a:t>
            </a:r>
            <a:endParaRPr lang="en-GB" sz="1200" dirty="0"/>
          </a:p>
          <a:p>
            <a:pPr>
              <a:lnSpc>
                <a:spcPct val="150000"/>
              </a:lnSpc>
            </a:pPr>
            <a:r>
              <a:rPr lang="en-GB" dirty="0" smtClean="0"/>
              <a:t>Citations </a:t>
            </a:r>
            <a:r>
              <a:rPr lang="en-GB" dirty="0"/>
              <a:t>may be added in a footnote or an endnote. Check your departmental style guide for preferences on use of citations.</a:t>
            </a:r>
            <a:endParaRPr lang="en-GB" sz="1100" dirty="0"/>
          </a:p>
          <a:p>
            <a:endParaRPr lang="en-US" dirty="0"/>
          </a:p>
        </p:txBody>
      </p:sp>
    </p:spTree>
    <p:extLst>
      <p:ext uri="{BB962C8B-B14F-4D97-AF65-F5344CB8AC3E}">
        <p14:creationId xmlns:p14="http://schemas.microsoft.com/office/powerpoint/2010/main" val="122026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quotation and citation #3</a:t>
            </a:r>
            <a:endParaRPr lang="en-US" dirty="0"/>
          </a:p>
        </p:txBody>
      </p:sp>
      <p:sp>
        <p:nvSpPr>
          <p:cNvPr id="3" name="Content Placeholder 2"/>
          <p:cNvSpPr>
            <a:spLocks noGrp="1"/>
          </p:cNvSpPr>
          <p:nvPr>
            <p:ph idx="1"/>
          </p:nvPr>
        </p:nvSpPr>
        <p:spPr>
          <a:xfrm>
            <a:off x="498474" y="1981200"/>
            <a:ext cx="7556313" cy="4673165"/>
          </a:xfrm>
        </p:spPr>
        <p:txBody>
          <a:bodyPr>
            <a:normAutofit/>
          </a:bodyPr>
          <a:lstStyle/>
          <a:p>
            <a:pPr lvl="0">
              <a:lnSpc>
                <a:spcPct val="120000"/>
              </a:lnSpc>
            </a:pPr>
            <a:r>
              <a:rPr lang="en-GB" dirty="0"/>
              <a:t>When set inside the sentence structure, a quotation should be no longer than two lines. It should be edited to fit the grammatical pattern of your own sentence. Three dots are used to indicate where the quotation has been edited. Below is an example from one of my own postgraduate essays in </a:t>
            </a:r>
            <a:r>
              <a:rPr lang="en-GB" dirty="0" smtClean="0"/>
              <a:t>linguistics:</a:t>
            </a:r>
            <a:endParaRPr lang="en-GB" sz="1200" dirty="0"/>
          </a:p>
          <a:p>
            <a:pPr lvl="1">
              <a:lnSpc>
                <a:spcPct val="120000"/>
              </a:lnSpc>
            </a:pPr>
            <a:r>
              <a:rPr lang="en-GB" dirty="0"/>
              <a:t>The assignation of signs coming before “the formal relation of signs to one another” (Morris, 1938: 6), means that Chomsky’s “…ideal speaker-listener in a completely homogeneous speech community” (Chomsky, 1965: 3, in Hymes, 1971) at least has a functional framework in which to use his/her inherent rule-based creativity, meaning more importantly, that performance factors are the essential study of linguists…</a:t>
            </a:r>
            <a:endParaRPr lang="en-GB" sz="1100" dirty="0"/>
          </a:p>
          <a:p>
            <a:endParaRPr lang="en-US" dirty="0"/>
          </a:p>
        </p:txBody>
      </p:sp>
    </p:spTree>
    <p:extLst>
      <p:ext uri="{BB962C8B-B14F-4D97-AF65-F5344CB8AC3E}">
        <p14:creationId xmlns:p14="http://schemas.microsoft.com/office/powerpoint/2010/main" val="2446358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quotation and citation #4</a:t>
            </a:r>
            <a:endParaRPr lang="en-US" dirty="0"/>
          </a:p>
        </p:txBody>
      </p:sp>
      <p:sp>
        <p:nvSpPr>
          <p:cNvPr id="3" name="Content Placeholder 2"/>
          <p:cNvSpPr>
            <a:spLocks noGrp="1"/>
          </p:cNvSpPr>
          <p:nvPr>
            <p:ph idx="1"/>
          </p:nvPr>
        </p:nvSpPr>
        <p:spPr>
          <a:xfrm>
            <a:off x="498474" y="1981200"/>
            <a:ext cx="7556313" cy="4876800"/>
          </a:xfrm>
        </p:spPr>
        <p:txBody>
          <a:bodyPr anchor="t">
            <a:normAutofit fontScale="92500" lnSpcReduction="20000"/>
          </a:bodyPr>
          <a:lstStyle/>
          <a:p>
            <a:pPr lvl="0">
              <a:lnSpc>
                <a:spcPct val="120000"/>
              </a:lnSpc>
            </a:pPr>
            <a:r>
              <a:rPr lang="en-GB" dirty="0"/>
              <a:t>Where footnotes or endnotes are used, citations appear at the bottom of the page. These are not a substitute for a bibliography, which must also be included. Below is the same text from my postgraduate essay, but this time using footnotes instead of in-text citation. Footnotes appear at the bottom of this page and the references appear in the bibliography at the end of the document</a:t>
            </a:r>
            <a:r>
              <a:rPr lang="en-GB" dirty="0" smtClean="0"/>
              <a:t>:</a:t>
            </a:r>
            <a:endParaRPr lang="en-GB" sz="1200" dirty="0"/>
          </a:p>
          <a:p>
            <a:pPr lvl="1">
              <a:lnSpc>
                <a:spcPct val="120000"/>
              </a:lnSpc>
            </a:pPr>
            <a:r>
              <a:rPr lang="en-GB" dirty="0"/>
              <a:t>The assignation of signs coming before “the formal relation of signs to one another”</a:t>
            </a:r>
            <a:r>
              <a:rPr lang="en-GB" dirty="0" smtClean="0"/>
              <a:t>,</a:t>
            </a:r>
            <a:r>
              <a:rPr lang="en-GB" baseline="30000" dirty="0" smtClean="0"/>
              <a:t>1</a:t>
            </a:r>
            <a:r>
              <a:rPr lang="en-GB" dirty="0" smtClean="0"/>
              <a:t> </a:t>
            </a:r>
            <a:r>
              <a:rPr lang="en-GB" dirty="0"/>
              <a:t>means that Chomsky’s “…ideal speaker-listener in a completely homogeneous speech community</a:t>
            </a:r>
            <a:r>
              <a:rPr lang="en-GB" dirty="0" smtClean="0"/>
              <a:t>”</a:t>
            </a:r>
            <a:r>
              <a:rPr lang="en-GB" baseline="30000" dirty="0" smtClean="0"/>
              <a:t>2</a:t>
            </a:r>
            <a:r>
              <a:rPr lang="en-GB" dirty="0" smtClean="0"/>
              <a:t> </a:t>
            </a:r>
            <a:r>
              <a:rPr lang="en-GB" dirty="0"/>
              <a:t>at least has a functional framework in which to use his/her inherent rule-based creativity, meaning more importantly, that performance factors are the essential study of linguists…</a:t>
            </a:r>
            <a:endParaRPr lang="en-GB" sz="1100" dirty="0"/>
          </a:p>
          <a:p>
            <a:pPr marL="0" indent="0">
              <a:buNone/>
            </a:pPr>
            <a:r>
              <a:rPr lang="en-US" sz="1500" dirty="0" smtClean="0"/>
              <a:t>1. Morris</a:t>
            </a:r>
            <a:r>
              <a:rPr lang="en-US" sz="1500" dirty="0"/>
              <a:t>, 1938: </a:t>
            </a:r>
            <a:r>
              <a:rPr lang="en-US" sz="1500" dirty="0" smtClean="0"/>
              <a:t>6</a:t>
            </a:r>
            <a:endParaRPr lang="en-GB" sz="1500" dirty="0"/>
          </a:p>
          <a:p>
            <a:pPr marL="0" indent="0">
              <a:buNone/>
            </a:pPr>
            <a:r>
              <a:rPr lang="en-US" sz="1500" dirty="0" smtClean="0"/>
              <a:t>2. Chomsky</a:t>
            </a:r>
            <a:r>
              <a:rPr lang="en-US" sz="1500" dirty="0"/>
              <a:t>, 1965: 3, in Hymes, 1971</a:t>
            </a:r>
            <a:endParaRPr lang="en-GB" sz="1500" dirty="0"/>
          </a:p>
          <a:p>
            <a:endParaRPr lang="en-US" dirty="0"/>
          </a:p>
        </p:txBody>
      </p:sp>
    </p:spTree>
    <p:extLst>
      <p:ext uri="{BB962C8B-B14F-4D97-AF65-F5344CB8AC3E}">
        <p14:creationId xmlns:p14="http://schemas.microsoft.com/office/powerpoint/2010/main" val="388836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quotation and citation #5</a:t>
            </a:r>
            <a:endParaRPr lang="en-US" dirty="0"/>
          </a:p>
        </p:txBody>
      </p:sp>
      <p:sp>
        <p:nvSpPr>
          <p:cNvPr id="3" name="Content Placeholder 2"/>
          <p:cNvSpPr>
            <a:spLocks noGrp="1"/>
          </p:cNvSpPr>
          <p:nvPr>
            <p:ph idx="1"/>
          </p:nvPr>
        </p:nvSpPr>
        <p:spPr>
          <a:xfrm>
            <a:off x="498474" y="1981200"/>
            <a:ext cx="7556313" cy="4756000"/>
          </a:xfrm>
        </p:spPr>
        <p:txBody>
          <a:bodyPr anchor="t">
            <a:normAutofit fontScale="92500" lnSpcReduction="20000"/>
          </a:bodyPr>
          <a:lstStyle/>
          <a:p>
            <a:pPr lvl="0"/>
            <a:r>
              <a:rPr lang="en-GB" dirty="0"/>
              <a:t>When set apart from the text as a separate text block, a quotation should be longer than two lines, but in most cases no more than five or six lines. The whole quotation should be preceded and followed by a line break. It should be indented by one tab space on the keyboard and the citation should appear below in </a:t>
            </a:r>
            <a:r>
              <a:rPr lang="en-GB" dirty="0" smtClean="0"/>
              <a:t>brackets. Check your style guide for whether it should have quotations marks or not. Limit such quotes to a maximum of 5-7 lines.</a:t>
            </a:r>
            <a:endParaRPr lang="en-GB" dirty="0"/>
          </a:p>
          <a:p>
            <a:pPr marL="0" indent="0">
              <a:buNone/>
            </a:pPr>
            <a:r>
              <a:rPr lang="en-US" dirty="0" smtClean="0"/>
              <a:t>	“</a:t>
            </a:r>
            <a:r>
              <a:rPr lang="en-US" dirty="0"/>
              <a:t>Linguistic theory is concerned primarily with an ideal </a:t>
            </a:r>
            <a:r>
              <a:rPr lang="en-US" dirty="0" smtClean="0"/>
              <a:t>	speaker</a:t>
            </a:r>
            <a:r>
              <a:rPr lang="en-US" dirty="0"/>
              <a:t>-listener, in a completely homogeneous speech </a:t>
            </a:r>
            <a:r>
              <a:rPr lang="en-US" dirty="0" smtClean="0"/>
              <a:t>	community</a:t>
            </a:r>
            <a:r>
              <a:rPr lang="en-US" dirty="0"/>
              <a:t>, who knows its language perfectly and is </a:t>
            </a:r>
            <a:r>
              <a:rPr lang="en-US" dirty="0" smtClean="0"/>
              <a:t>	unaffected </a:t>
            </a:r>
            <a:r>
              <a:rPr lang="en-US" dirty="0"/>
              <a:t>by such grammatically irrelevant conditions as </a:t>
            </a:r>
            <a:r>
              <a:rPr lang="en-US" dirty="0" smtClean="0"/>
              <a:t>	memory </a:t>
            </a:r>
            <a:r>
              <a:rPr lang="en-US" dirty="0"/>
              <a:t>limitations, distractions, shifts of attention and </a:t>
            </a:r>
            <a:r>
              <a:rPr lang="en-US" dirty="0" smtClean="0"/>
              <a:t>	interest</a:t>
            </a:r>
            <a:r>
              <a:rPr lang="en-US" dirty="0"/>
              <a:t>, and errors (random or characteristic) in applying </a:t>
            </a:r>
            <a:r>
              <a:rPr lang="en-US" dirty="0" smtClean="0"/>
              <a:t>	his </a:t>
            </a:r>
            <a:r>
              <a:rPr lang="en-US" dirty="0"/>
              <a:t>knowledge of the language in actual performance.”</a:t>
            </a:r>
            <a:endParaRPr lang="en-GB" dirty="0"/>
          </a:p>
          <a:p>
            <a:pPr marL="0" indent="0" algn="r">
              <a:buNone/>
            </a:pPr>
            <a:r>
              <a:rPr lang="en-US" dirty="0"/>
              <a:t>(Chomsky, 1965: 3, in Hymes, 1971</a:t>
            </a:r>
            <a:r>
              <a:rPr lang="en-US" dirty="0" smtClean="0"/>
              <a:t>)</a:t>
            </a:r>
            <a:endParaRPr lang="en-GB" dirty="0"/>
          </a:p>
        </p:txBody>
      </p:sp>
    </p:spTree>
    <p:extLst>
      <p:ext uri="{BB962C8B-B14F-4D97-AF65-F5344CB8AC3E}">
        <p14:creationId xmlns:p14="http://schemas.microsoft.com/office/powerpoint/2010/main" val="2524418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I use quotations or not? #1</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dirty="0"/>
              <a:t>Quotations are used when phrases, expressions, assertions or arguments written by others perfectly and/or succinctly exemplify the point being made. </a:t>
            </a:r>
            <a:endParaRPr lang="en-US" dirty="0" smtClean="0"/>
          </a:p>
          <a:p>
            <a:pPr>
              <a:lnSpc>
                <a:spcPct val="150000"/>
              </a:lnSpc>
            </a:pPr>
            <a:r>
              <a:rPr lang="en-US" dirty="0" smtClean="0"/>
              <a:t>In </a:t>
            </a:r>
            <a:r>
              <a:rPr lang="en-US" dirty="0"/>
              <a:t>some cases they are very well known and inclusion of the quotation helps to </a:t>
            </a:r>
            <a:r>
              <a:rPr lang="en-US" dirty="0" err="1"/>
              <a:t>contextualise</a:t>
            </a:r>
            <a:r>
              <a:rPr lang="en-US" dirty="0"/>
              <a:t> the discussion</a:t>
            </a:r>
            <a:r>
              <a:rPr lang="en-US" dirty="0" smtClean="0"/>
              <a:t>.</a:t>
            </a:r>
          </a:p>
          <a:p>
            <a:pPr>
              <a:lnSpc>
                <a:spcPct val="150000"/>
              </a:lnSpc>
            </a:pPr>
            <a:r>
              <a:rPr lang="en-US" dirty="0" smtClean="0"/>
              <a:t>It </a:t>
            </a:r>
            <a:r>
              <a:rPr lang="en-US" dirty="0"/>
              <a:t>is important here though not to use a quotation in isolation from the context of the wider discussion of the source in which it appears. </a:t>
            </a:r>
          </a:p>
        </p:txBody>
      </p:sp>
    </p:spTree>
    <p:extLst>
      <p:ext uri="{BB962C8B-B14F-4D97-AF65-F5344CB8AC3E}">
        <p14:creationId xmlns:p14="http://schemas.microsoft.com/office/powerpoint/2010/main" val="2458938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I use quotations or not? #2</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a:t>The quote from Chomsky (1965: 3) on the </a:t>
            </a:r>
            <a:r>
              <a:rPr lang="en-US" dirty="0" smtClean="0"/>
              <a:t>earlier slide </a:t>
            </a:r>
            <a:r>
              <a:rPr lang="en-US" dirty="0"/>
              <a:t>is included in a paper by Hymes (1971), in which Hymes </a:t>
            </a:r>
            <a:r>
              <a:rPr lang="en-US" dirty="0" err="1"/>
              <a:t>criticises</a:t>
            </a:r>
            <a:r>
              <a:rPr lang="en-US" dirty="0"/>
              <a:t> Chomsky’s view of language and it is important to acknowledge this. </a:t>
            </a:r>
            <a:endParaRPr lang="en-US" dirty="0" smtClean="0"/>
          </a:p>
          <a:p>
            <a:pPr>
              <a:lnSpc>
                <a:spcPct val="150000"/>
              </a:lnSpc>
            </a:pPr>
            <a:r>
              <a:rPr lang="en-US" dirty="0" smtClean="0"/>
              <a:t>Here </a:t>
            </a:r>
            <a:r>
              <a:rPr lang="en-US" dirty="0"/>
              <a:t>you should search for the original, but if citing Hymes as well, it is important to draw connections between the two ideas. </a:t>
            </a:r>
          </a:p>
        </p:txBody>
      </p:sp>
    </p:spTree>
    <p:extLst>
      <p:ext uri="{BB962C8B-B14F-4D97-AF65-F5344CB8AC3E}">
        <p14:creationId xmlns:p14="http://schemas.microsoft.com/office/powerpoint/2010/main" val="1107146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I use quotations or not? #3</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a:t>At this point it is necessary to include a chain of references in your bibliography—not just the reference to Hymes. </a:t>
            </a:r>
            <a:endParaRPr lang="en-US" dirty="0" smtClean="0"/>
          </a:p>
          <a:p>
            <a:pPr>
              <a:lnSpc>
                <a:spcPct val="150000"/>
              </a:lnSpc>
            </a:pPr>
            <a:r>
              <a:rPr lang="en-US" dirty="0" smtClean="0"/>
              <a:t>When </a:t>
            </a:r>
            <a:r>
              <a:rPr lang="en-US" dirty="0"/>
              <a:t>we do this we also find that Hymes’ paper is a chapter in an edited collection by Brumfit and Johnson (1979)</a:t>
            </a:r>
            <a:r>
              <a:rPr lang="en-US" dirty="0" smtClean="0"/>
              <a:t>.</a:t>
            </a:r>
          </a:p>
          <a:p>
            <a:pPr>
              <a:lnSpc>
                <a:spcPct val="150000"/>
              </a:lnSpc>
            </a:pPr>
            <a:r>
              <a:rPr lang="en-US" dirty="0" smtClean="0"/>
              <a:t> </a:t>
            </a:r>
            <a:r>
              <a:rPr lang="en-US" dirty="0"/>
              <a:t>As such we immediately need three references in the bibliography, e.g.</a:t>
            </a:r>
            <a:r>
              <a:rPr lang="en-GB" dirty="0"/>
              <a:t> </a:t>
            </a:r>
            <a:endParaRPr lang="en-US" dirty="0"/>
          </a:p>
        </p:txBody>
      </p:sp>
    </p:spTree>
    <p:extLst>
      <p:ext uri="{BB962C8B-B14F-4D97-AF65-F5344CB8AC3E}">
        <p14:creationId xmlns:p14="http://schemas.microsoft.com/office/powerpoint/2010/main" val="2899165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I use quotations or not? #4</a:t>
            </a:r>
            <a:endParaRPr lang="en-US" dirty="0"/>
          </a:p>
        </p:txBody>
      </p:sp>
      <p:sp>
        <p:nvSpPr>
          <p:cNvPr id="3" name="Content Placeholder 2"/>
          <p:cNvSpPr>
            <a:spLocks noGrp="1"/>
          </p:cNvSpPr>
          <p:nvPr>
            <p:ph idx="1"/>
          </p:nvPr>
        </p:nvSpPr>
        <p:spPr/>
        <p:txBody>
          <a:bodyPr>
            <a:normAutofit/>
          </a:bodyPr>
          <a:lstStyle/>
          <a:p>
            <a:r>
              <a:rPr lang="en-US" dirty="0"/>
              <a:t>Brumfit, C. &amp; Johnson, K. (Eds.) (1979</a:t>
            </a:r>
            <a:r>
              <a:rPr lang="en-US" dirty="0" smtClean="0"/>
              <a:t>). </a:t>
            </a:r>
            <a:r>
              <a:rPr lang="en-US" i="1" dirty="0"/>
              <a:t>The Communicative Approach to Language Teaching.</a:t>
            </a:r>
            <a:r>
              <a:rPr lang="en-US" dirty="0"/>
              <a:t> Oxford: Oxford University Press</a:t>
            </a:r>
            <a:r>
              <a:rPr lang="en-US" dirty="0" smtClean="0"/>
              <a:t>.</a:t>
            </a:r>
            <a:endParaRPr lang="en-GB" dirty="0"/>
          </a:p>
          <a:p>
            <a:r>
              <a:rPr lang="en-US" dirty="0"/>
              <a:t>Chomsky, N. (1965</a:t>
            </a:r>
            <a:r>
              <a:rPr lang="en-US" dirty="0" smtClean="0"/>
              <a:t>). </a:t>
            </a:r>
            <a:r>
              <a:rPr lang="en-US" i="1" dirty="0"/>
              <a:t>Aspects of the Theory of Syntax.</a:t>
            </a:r>
            <a:r>
              <a:rPr lang="en-US" dirty="0"/>
              <a:t> Cambridge: M.I.T. </a:t>
            </a:r>
            <a:r>
              <a:rPr lang="en-US" dirty="0" smtClean="0"/>
              <a:t> Press</a:t>
            </a:r>
            <a:r>
              <a:rPr lang="en-US" dirty="0"/>
              <a:t>. In Hymes, D. (1971)</a:t>
            </a:r>
            <a:r>
              <a:rPr lang="en-US" dirty="0" smtClean="0"/>
              <a:t>.</a:t>
            </a:r>
            <a:endParaRPr lang="en-GB" dirty="0"/>
          </a:p>
          <a:p>
            <a:r>
              <a:rPr lang="en-US" dirty="0"/>
              <a:t>Hymes, D. (1971</a:t>
            </a:r>
            <a:r>
              <a:rPr lang="en-US" dirty="0" smtClean="0"/>
              <a:t>). </a:t>
            </a:r>
            <a:r>
              <a:rPr lang="en-US" dirty="0"/>
              <a:t>“On Communicative Competence.” In Brumfit, C. &amp; Johnson, K. (Eds.) (1979)</a:t>
            </a:r>
            <a:r>
              <a:rPr lang="en-US" dirty="0" smtClean="0"/>
              <a:t>.</a:t>
            </a:r>
          </a:p>
          <a:p>
            <a:endParaRPr lang="en-US" dirty="0"/>
          </a:p>
          <a:p>
            <a:r>
              <a:rPr lang="en-US" dirty="0" smtClean="0"/>
              <a:t>Refer to your style guide for exact layout of references</a:t>
            </a:r>
            <a:endParaRPr lang="en-GB" dirty="0"/>
          </a:p>
        </p:txBody>
      </p:sp>
    </p:spTree>
    <p:extLst>
      <p:ext uri="{BB962C8B-B14F-4D97-AF65-F5344CB8AC3E}">
        <p14:creationId xmlns:p14="http://schemas.microsoft.com/office/powerpoint/2010/main" val="855265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definitions</a:t>
            </a:r>
            <a:endParaRPr lang="en-US" dirty="0"/>
          </a:p>
        </p:txBody>
      </p:sp>
      <p:sp>
        <p:nvSpPr>
          <p:cNvPr id="3" name="Content Placeholder 2"/>
          <p:cNvSpPr>
            <a:spLocks noGrp="1"/>
          </p:cNvSpPr>
          <p:nvPr>
            <p:ph idx="1"/>
          </p:nvPr>
        </p:nvSpPr>
        <p:spPr/>
        <p:txBody>
          <a:bodyPr/>
          <a:lstStyle/>
          <a:p>
            <a:pPr marL="0" indent="0">
              <a:buNone/>
            </a:pPr>
            <a:r>
              <a:rPr lang="en-US" dirty="0" smtClean="0"/>
              <a:t>How would you describe each of the following?</a:t>
            </a:r>
          </a:p>
          <a:p>
            <a:r>
              <a:rPr lang="en-US" dirty="0" smtClean="0"/>
              <a:t>Quotation</a:t>
            </a:r>
          </a:p>
          <a:p>
            <a:r>
              <a:rPr lang="en-US" dirty="0" smtClean="0"/>
              <a:t>Citation</a:t>
            </a:r>
          </a:p>
          <a:p>
            <a:r>
              <a:rPr lang="en-US" dirty="0" smtClean="0"/>
              <a:t>Reference</a:t>
            </a:r>
          </a:p>
          <a:p>
            <a:r>
              <a:rPr lang="en-US" dirty="0" smtClean="0"/>
              <a:t>Bibliography</a:t>
            </a:r>
          </a:p>
          <a:p>
            <a:r>
              <a:rPr lang="en-US" dirty="0" smtClean="0"/>
              <a:t>Summarising</a:t>
            </a:r>
          </a:p>
          <a:p>
            <a:r>
              <a:rPr lang="en-US" dirty="0" smtClean="0"/>
              <a:t>Paraphrasing</a:t>
            </a:r>
            <a:endParaRPr lang="en-US" dirty="0"/>
          </a:p>
        </p:txBody>
      </p:sp>
    </p:spTree>
    <p:extLst>
      <p:ext uri="{BB962C8B-B14F-4D97-AF65-F5344CB8AC3E}">
        <p14:creationId xmlns:p14="http://schemas.microsoft.com/office/powerpoint/2010/main" val="2422444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I use quotations or not? #5</a:t>
            </a:r>
            <a:endParaRPr lang="en-US" dirty="0"/>
          </a:p>
        </p:txBody>
      </p:sp>
      <p:sp>
        <p:nvSpPr>
          <p:cNvPr id="3" name="Content Placeholder 2"/>
          <p:cNvSpPr>
            <a:spLocks noGrp="1"/>
          </p:cNvSpPr>
          <p:nvPr>
            <p:ph idx="1"/>
          </p:nvPr>
        </p:nvSpPr>
        <p:spPr>
          <a:xfrm>
            <a:off x="498474" y="1981200"/>
            <a:ext cx="7556313" cy="4493691"/>
          </a:xfrm>
        </p:spPr>
        <p:txBody>
          <a:bodyPr>
            <a:normAutofit/>
          </a:bodyPr>
          <a:lstStyle/>
          <a:p>
            <a:r>
              <a:rPr lang="en-GB" b="1" dirty="0"/>
              <a:t>A quotation can be used: </a:t>
            </a:r>
            <a:endParaRPr lang="en-GB" dirty="0"/>
          </a:p>
          <a:p>
            <a:pPr lvl="1"/>
            <a:r>
              <a:rPr lang="en-GB" sz="2000" dirty="0"/>
              <a:t>to start a critical discussion;</a:t>
            </a:r>
          </a:p>
          <a:p>
            <a:pPr lvl="1"/>
            <a:r>
              <a:rPr lang="en-GB" sz="2000" dirty="0"/>
              <a:t>to provide an example that supports your own critical discussion;</a:t>
            </a:r>
          </a:p>
          <a:p>
            <a:pPr lvl="1"/>
            <a:r>
              <a:rPr lang="en-GB" sz="2000" dirty="0"/>
              <a:t>to summarise your own critical discussion;</a:t>
            </a:r>
          </a:p>
          <a:p>
            <a:pPr lvl="1"/>
            <a:r>
              <a:rPr lang="en-GB" sz="2000" dirty="0"/>
              <a:t>when there is ambiguity or doubt leading to more than one possible interpretation of the text</a:t>
            </a:r>
            <a:r>
              <a:rPr lang="en-GB" sz="2000" dirty="0" smtClean="0"/>
              <a:t>.</a:t>
            </a:r>
            <a:endParaRPr lang="en-GB" sz="2000" dirty="0"/>
          </a:p>
          <a:p>
            <a:r>
              <a:rPr lang="en-GB" dirty="0"/>
              <a:t>In each case it adds authority to your own argument and displays an awareness and understanding of how you are using the literature in your field to engage with issues you are writing about.</a:t>
            </a:r>
          </a:p>
        </p:txBody>
      </p:sp>
    </p:spTree>
    <p:extLst>
      <p:ext uri="{BB962C8B-B14F-4D97-AF65-F5344CB8AC3E}">
        <p14:creationId xmlns:p14="http://schemas.microsoft.com/office/powerpoint/2010/main" val="328759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I use quotations or not? #6</a:t>
            </a:r>
            <a:endParaRPr lang="en-US" dirty="0"/>
          </a:p>
        </p:txBody>
      </p:sp>
      <p:sp>
        <p:nvSpPr>
          <p:cNvPr id="3" name="Content Placeholder 2"/>
          <p:cNvSpPr>
            <a:spLocks noGrp="1"/>
          </p:cNvSpPr>
          <p:nvPr>
            <p:ph idx="1"/>
          </p:nvPr>
        </p:nvSpPr>
        <p:spPr>
          <a:xfrm>
            <a:off x="498474" y="1981200"/>
            <a:ext cx="7556313" cy="4493691"/>
          </a:xfrm>
        </p:spPr>
        <p:txBody>
          <a:bodyPr>
            <a:normAutofit/>
          </a:bodyPr>
          <a:lstStyle/>
          <a:p>
            <a:r>
              <a:rPr lang="en-GB" b="1" dirty="0"/>
              <a:t>A quotation must not be used</a:t>
            </a:r>
            <a:r>
              <a:rPr lang="en-GB" b="1" dirty="0" smtClean="0"/>
              <a:t>:</a:t>
            </a:r>
            <a:endParaRPr lang="en-GB" dirty="0"/>
          </a:p>
          <a:p>
            <a:pPr lvl="1"/>
            <a:r>
              <a:rPr lang="en-GB" sz="2000" dirty="0"/>
              <a:t>to replace your own discussion;</a:t>
            </a:r>
          </a:p>
          <a:p>
            <a:pPr lvl="1"/>
            <a:r>
              <a:rPr lang="en-GB" sz="2000" dirty="0"/>
              <a:t>to string together ideas that have no direct critical connection with your perspective or argument;</a:t>
            </a:r>
          </a:p>
          <a:p>
            <a:pPr lvl="1"/>
            <a:r>
              <a:rPr lang="en-GB" sz="2000" dirty="0"/>
              <a:t>when it is not interpreted or cited.</a:t>
            </a:r>
          </a:p>
        </p:txBody>
      </p:sp>
    </p:spTree>
    <p:extLst>
      <p:ext uri="{BB962C8B-B14F-4D97-AF65-F5344CB8AC3E}">
        <p14:creationId xmlns:p14="http://schemas.microsoft.com/office/powerpoint/2010/main" val="388954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Quotation</a:t>
            </a:r>
          </a:p>
          <a:p>
            <a:r>
              <a:rPr lang="en-US" dirty="0" smtClean="0"/>
              <a:t>Using the exact words that have been published in a book, journal article, web-site or any other recorded document or resource.</a:t>
            </a:r>
          </a:p>
          <a:p>
            <a:r>
              <a:rPr lang="en-US" dirty="0" smtClean="0"/>
              <a:t>A quotation must be accompanied by use of “quotation marks”.</a:t>
            </a:r>
          </a:p>
          <a:p>
            <a:r>
              <a:rPr lang="en-US" dirty="0" smtClean="0"/>
              <a:t>Some style guides may indicate that quotation marks should not be used for block quotations when the quote is set apart from the text (e.g. MHRA).</a:t>
            </a:r>
          </a:p>
          <a:p>
            <a:r>
              <a:rPr lang="en-US" dirty="0" smtClean="0"/>
              <a:t>A quotation in all cases must be accompanied by a citation.</a:t>
            </a:r>
            <a:endParaRPr lang="en-US" dirty="0"/>
          </a:p>
        </p:txBody>
      </p:sp>
    </p:spTree>
    <p:extLst>
      <p:ext uri="{BB962C8B-B14F-4D97-AF65-F5344CB8AC3E}">
        <p14:creationId xmlns:p14="http://schemas.microsoft.com/office/powerpoint/2010/main" val="941465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#2</a:t>
            </a:r>
            <a:endParaRPr lang="en-US" dirty="0"/>
          </a:p>
        </p:txBody>
      </p:sp>
      <p:sp>
        <p:nvSpPr>
          <p:cNvPr id="3" name="Content Placeholder 2"/>
          <p:cNvSpPr>
            <a:spLocks noGrp="1"/>
          </p:cNvSpPr>
          <p:nvPr>
            <p:ph idx="1"/>
          </p:nvPr>
        </p:nvSpPr>
        <p:spPr>
          <a:xfrm>
            <a:off x="498474" y="1981200"/>
            <a:ext cx="7556313" cy="4673165"/>
          </a:xfrm>
        </p:spPr>
        <p:txBody>
          <a:bodyPr>
            <a:normAutofit lnSpcReduction="10000"/>
          </a:bodyPr>
          <a:lstStyle/>
          <a:p>
            <a:pPr marL="0" indent="0">
              <a:buNone/>
            </a:pPr>
            <a:r>
              <a:rPr lang="en-US" sz="2800" dirty="0" smtClean="0"/>
              <a:t>Citation</a:t>
            </a:r>
          </a:p>
          <a:p>
            <a:r>
              <a:rPr lang="en-US" dirty="0" smtClean="0"/>
              <a:t>A citation indicates the name of the author, the year and sometimes the page number of where the idea was published. </a:t>
            </a:r>
          </a:p>
          <a:p>
            <a:r>
              <a:rPr lang="en-US" dirty="0" smtClean="0"/>
              <a:t>It is often accompanied by use of a reporting verb:</a:t>
            </a:r>
          </a:p>
          <a:p>
            <a:pPr lvl="1"/>
            <a:r>
              <a:rPr lang="en-US" dirty="0" smtClean="0"/>
              <a:t>“X (2010, p.21) argues that…”</a:t>
            </a:r>
          </a:p>
          <a:p>
            <a:pPr lvl="1"/>
            <a:r>
              <a:rPr lang="en-US" dirty="0" smtClean="0"/>
              <a:t>“From X’s argument (2010, p.21) it can be seen that…”</a:t>
            </a:r>
          </a:p>
          <a:p>
            <a:r>
              <a:rPr lang="en-US" dirty="0" smtClean="0"/>
              <a:t>The citation may be included in a footnote </a:t>
            </a:r>
            <a:r>
              <a:rPr lang="en-US" smtClean="0"/>
              <a:t>or endnote:</a:t>
            </a:r>
            <a:endParaRPr lang="en-US" dirty="0" smtClean="0"/>
          </a:p>
          <a:p>
            <a:pPr lvl="1"/>
            <a:r>
              <a:rPr lang="en-US" dirty="0" smtClean="0"/>
              <a:t>“There are a number of reasons that support this perspective.1”</a:t>
            </a:r>
          </a:p>
          <a:p>
            <a:r>
              <a:rPr lang="en-US" dirty="0" smtClean="0"/>
              <a:t>Citations must be used with quotations and they must also be used when you write ideas in your own words.</a:t>
            </a:r>
            <a:endParaRPr lang="en-US" dirty="0"/>
          </a:p>
        </p:txBody>
      </p:sp>
    </p:spTree>
    <p:extLst>
      <p:ext uri="{BB962C8B-B14F-4D97-AF65-F5344CB8AC3E}">
        <p14:creationId xmlns:p14="http://schemas.microsoft.com/office/powerpoint/2010/main" val="3844001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#3</a:t>
            </a:r>
            <a:endParaRPr lang="en-US" dirty="0"/>
          </a:p>
        </p:txBody>
      </p:sp>
      <p:sp>
        <p:nvSpPr>
          <p:cNvPr id="3" name="Content Placeholder 2"/>
          <p:cNvSpPr>
            <a:spLocks noGrp="1"/>
          </p:cNvSpPr>
          <p:nvPr>
            <p:ph idx="1"/>
          </p:nvPr>
        </p:nvSpPr>
        <p:spPr>
          <a:xfrm>
            <a:off x="498474" y="1981200"/>
            <a:ext cx="7556313" cy="4673165"/>
          </a:xfrm>
        </p:spPr>
        <p:txBody>
          <a:bodyPr>
            <a:normAutofit fontScale="92500"/>
          </a:bodyPr>
          <a:lstStyle/>
          <a:p>
            <a:pPr marL="0" indent="0">
              <a:buNone/>
            </a:pPr>
            <a:r>
              <a:rPr lang="en-US" sz="2800" dirty="0" smtClean="0"/>
              <a:t>Reference</a:t>
            </a:r>
          </a:p>
          <a:p>
            <a:r>
              <a:rPr lang="en-US" dirty="0" smtClean="0"/>
              <a:t>A reference gives full details of the source you are using. </a:t>
            </a:r>
          </a:p>
          <a:p>
            <a:r>
              <a:rPr lang="en-US" dirty="0" smtClean="0"/>
              <a:t>It appears as a single entry in a bibliography.</a:t>
            </a:r>
          </a:p>
          <a:p>
            <a:r>
              <a:rPr lang="en-US" dirty="0"/>
              <a:t>S</a:t>
            </a:r>
            <a:r>
              <a:rPr lang="en-US" dirty="0" smtClean="0"/>
              <a:t>ome style guides recommend that a reference appears in the first footnote at the bottom of the page, with following footnotes to the same source only appearing as a citation (e.g. MHRA).</a:t>
            </a:r>
          </a:p>
          <a:p>
            <a:r>
              <a:rPr lang="en-US" dirty="0" smtClean="0"/>
              <a:t>It includes author’s name, editor (if appropriate), year of publication, title (and subtitle) of source, edition (if 2</a:t>
            </a:r>
            <a:r>
              <a:rPr lang="en-US" baseline="30000" dirty="0" smtClean="0"/>
              <a:t>nd</a:t>
            </a:r>
            <a:r>
              <a:rPr lang="en-US" dirty="0" smtClean="0"/>
              <a:t> or later), city of publication, publishing company.</a:t>
            </a:r>
          </a:p>
          <a:p>
            <a:r>
              <a:rPr lang="en-US" dirty="0" smtClean="0"/>
              <a:t>These will appear in different sequences in different styles. This above sequence is for Harvard or APA.</a:t>
            </a:r>
            <a:endParaRPr lang="en-US" dirty="0"/>
          </a:p>
        </p:txBody>
      </p:sp>
    </p:spTree>
    <p:extLst>
      <p:ext uri="{BB962C8B-B14F-4D97-AF65-F5344CB8AC3E}">
        <p14:creationId xmlns:p14="http://schemas.microsoft.com/office/powerpoint/2010/main" val="320038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#4</a:t>
            </a:r>
            <a:endParaRPr lang="en-US" dirty="0"/>
          </a:p>
        </p:txBody>
      </p:sp>
      <p:sp>
        <p:nvSpPr>
          <p:cNvPr id="3" name="Content Placeholder 2"/>
          <p:cNvSpPr>
            <a:spLocks noGrp="1"/>
          </p:cNvSpPr>
          <p:nvPr>
            <p:ph idx="1"/>
          </p:nvPr>
        </p:nvSpPr>
        <p:spPr>
          <a:xfrm>
            <a:off x="498474" y="1981200"/>
            <a:ext cx="7556313" cy="4673165"/>
          </a:xfrm>
        </p:spPr>
        <p:txBody>
          <a:bodyPr>
            <a:normAutofit/>
          </a:bodyPr>
          <a:lstStyle/>
          <a:p>
            <a:pPr marL="0" indent="0">
              <a:buNone/>
            </a:pPr>
            <a:r>
              <a:rPr lang="en-US" sz="2800" dirty="0" smtClean="0"/>
              <a:t>References &amp; bibliography</a:t>
            </a:r>
          </a:p>
          <a:p>
            <a:r>
              <a:rPr lang="en-US" dirty="0" smtClean="0"/>
              <a:t>A list of references includes all sources cited in the work you are presenting.</a:t>
            </a:r>
          </a:p>
          <a:p>
            <a:r>
              <a:rPr lang="en-US" dirty="0" smtClean="0"/>
              <a:t>A bibliography includes all work you have consulted in the development of your work.</a:t>
            </a:r>
          </a:p>
          <a:p>
            <a:r>
              <a:rPr lang="en-US" dirty="0" smtClean="0"/>
              <a:t>It is a good idea to cite all works you have consulted, thus creating a list of references rather than a bibliography.</a:t>
            </a:r>
          </a:p>
          <a:p>
            <a:r>
              <a:rPr lang="en-US" dirty="0" smtClean="0"/>
              <a:t>In some cases not citing a work you have consulted may be a problem if it is clear that the idea was derived from, or developed by, an author you haven’t cited.</a:t>
            </a:r>
            <a:endParaRPr lang="en-US" dirty="0"/>
          </a:p>
        </p:txBody>
      </p:sp>
    </p:spTree>
    <p:extLst>
      <p:ext uri="{BB962C8B-B14F-4D97-AF65-F5344CB8AC3E}">
        <p14:creationId xmlns:p14="http://schemas.microsoft.com/office/powerpoint/2010/main" val="29363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#5</a:t>
            </a:r>
            <a:endParaRPr lang="en-US" dirty="0"/>
          </a:p>
        </p:txBody>
      </p:sp>
      <p:sp>
        <p:nvSpPr>
          <p:cNvPr id="3" name="Content Placeholder 2"/>
          <p:cNvSpPr>
            <a:spLocks noGrp="1"/>
          </p:cNvSpPr>
          <p:nvPr>
            <p:ph idx="1"/>
          </p:nvPr>
        </p:nvSpPr>
        <p:spPr>
          <a:xfrm>
            <a:off x="498474" y="1981200"/>
            <a:ext cx="7556313" cy="4673165"/>
          </a:xfrm>
        </p:spPr>
        <p:txBody>
          <a:bodyPr>
            <a:normAutofit/>
          </a:bodyPr>
          <a:lstStyle/>
          <a:p>
            <a:pPr marL="0" indent="0">
              <a:buNone/>
            </a:pPr>
            <a:r>
              <a:rPr lang="en-US" sz="2800" dirty="0" smtClean="0"/>
              <a:t>Summarising</a:t>
            </a:r>
          </a:p>
          <a:p>
            <a:r>
              <a:rPr lang="en-US" dirty="0" smtClean="0"/>
              <a:t>Summarising provides an overview of the key points in a published text. It can be a focus on the them of a whole book or article, chapter or shorter extracts such as a page or a series of paragraphs.</a:t>
            </a:r>
          </a:p>
          <a:p>
            <a:r>
              <a:rPr lang="en-US" dirty="0" smtClean="0"/>
              <a:t>The aim is to identify key points and reduce the length of the original to provide ideas that support the aims and focus of your own essay, i.e. you need to connect the ideas to your own argument or interpretation of issues.</a:t>
            </a:r>
          </a:p>
          <a:p>
            <a:r>
              <a:rPr lang="en-US" dirty="0" smtClean="0"/>
              <a:t>Summarised ideas must be accompanied by a citation.</a:t>
            </a:r>
            <a:endParaRPr lang="en-US" dirty="0"/>
          </a:p>
        </p:txBody>
      </p:sp>
    </p:spTree>
    <p:extLst>
      <p:ext uri="{BB962C8B-B14F-4D97-AF65-F5344CB8AC3E}">
        <p14:creationId xmlns:p14="http://schemas.microsoft.com/office/powerpoint/2010/main" val="2292511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#6</a:t>
            </a:r>
            <a:endParaRPr lang="en-US" dirty="0"/>
          </a:p>
        </p:txBody>
      </p:sp>
      <p:sp>
        <p:nvSpPr>
          <p:cNvPr id="3" name="Content Placeholder 2"/>
          <p:cNvSpPr>
            <a:spLocks noGrp="1"/>
          </p:cNvSpPr>
          <p:nvPr>
            <p:ph idx="1"/>
          </p:nvPr>
        </p:nvSpPr>
        <p:spPr>
          <a:xfrm>
            <a:off x="498474" y="1981200"/>
            <a:ext cx="7556313" cy="4673165"/>
          </a:xfrm>
        </p:spPr>
        <p:txBody>
          <a:bodyPr>
            <a:normAutofit lnSpcReduction="10000"/>
          </a:bodyPr>
          <a:lstStyle/>
          <a:p>
            <a:pPr marL="0" indent="0">
              <a:buNone/>
            </a:pPr>
            <a:r>
              <a:rPr lang="en-US" sz="2800" dirty="0" smtClean="0"/>
              <a:t>Paraphrasing</a:t>
            </a:r>
          </a:p>
          <a:p>
            <a:r>
              <a:rPr lang="en-US" dirty="0" smtClean="0"/>
              <a:t>Paraphrasing provides a detailed summary of a short extract from a published source.</a:t>
            </a:r>
          </a:p>
          <a:p>
            <a:r>
              <a:rPr lang="en-US" dirty="0" smtClean="0"/>
              <a:t>Paraphrased ideas are often similar in length to the ideas in the published source.</a:t>
            </a:r>
          </a:p>
          <a:p>
            <a:r>
              <a:rPr lang="en-US" dirty="0" smtClean="0"/>
              <a:t>Some key concepts will appear in both texts, but the expressive words will be different.</a:t>
            </a:r>
          </a:p>
          <a:p>
            <a:r>
              <a:rPr lang="en-US" dirty="0" smtClean="0"/>
              <a:t>Paraphrased ideas </a:t>
            </a:r>
            <a:r>
              <a:rPr lang="en-US" dirty="0"/>
              <a:t>m</a:t>
            </a:r>
            <a:r>
              <a:rPr lang="en-US" dirty="0" smtClean="0"/>
              <a:t>ust be connected to your own argument and as such, they will not follow the exact sequence of the original (this is often referred to as “close paraphrasing”).</a:t>
            </a:r>
          </a:p>
          <a:p>
            <a:r>
              <a:rPr lang="en-US" dirty="0" smtClean="0"/>
              <a:t>Paraphrased ideas must be accompanied by a citation.</a:t>
            </a:r>
          </a:p>
          <a:p>
            <a:endParaRPr lang="en-US" dirty="0"/>
          </a:p>
        </p:txBody>
      </p:sp>
    </p:spTree>
    <p:extLst>
      <p:ext uri="{BB962C8B-B14F-4D97-AF65-F5344CB8AC3E}">
        <p14:creationId xmlns:p14="http://schemas.microsoft.com/office/powerpoint/2010/main" val="2322707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own words</a:t>
            </a:r>
            <a:endParaRPr lang="en-US" dirty="0"/>
          </a:p>
        </p:txBody>
      </p:sp>
      <p:sp>
        <p:nvSpPr>
          <p:cNvPr id="3" name="Content Placeholder 2"/>
          <p:cNvSpPr>
            <a:spLocks noGrp="1"/>
          </p:cNvSpPr>
          <p:nvPr>
            <p:ph idx="1"/>
          </p:nvPr>
        </p:nvSpPr>
        <p:spPr/>
        <p:txBody>
          <a:bodyPr/>
          <a:lstStyle/>
          <a:p>
            <a:r>
              <a:rPr lang="en-US" dirty="0"/>
              <a:t>An important point to consider is that a piece of academic work needs to be written or articulated in your own words. </a:t>
            </a:r>
            <a:endParaRPr lang="en-US" dirty="0" smtClean="0"/>
          </a:p>
          <a:p>
            <a:r>
              <a:rPr lang="en-US" dirty="0" smtClean="0"/>
              <a:t>It </a:t>
            </a:r>
            <a:r>
              <a:rPr lang="en-US" dirty="0"/>
              <a:t>is </a:t>
            </a:r>
            <a:r>
              <a:rPr lang="en-US" dirty="0" err="1"/>
              <a:t>centred</a:t>
            </a:r>
            <a:r>
              <a:rPr lang="en-US" dirty="0"/>
              <a:t> on your own interpretation of an issue and your own argument. </a:t>
            </a:r>
            <a:endParaRPr lang="en-US" dirty="0" smtClean="0"/>
          </a:p>
          <a:p>
            <a:r>
              <a:rPr lang="en-US" dirty="0" smtClean="0"/>
              <a:t>As </a:t>
            </a:r>
            <a:r>
              <a:rPr lang="en-US" dirty="0"/>
              <a:t>such any published ideas are there to support your views (whether you agree with them of not).</a:t>
            </a:r>
            <a:endParaRPr lang="en-GB" dirty="0"/>
          </a:p>
          <a:p>
            <a:endParaRPr lang="en-US" dirty="0"/>
          </a:p>
        </p:txBody>
      </p:sp>
    </p:spTree>
    <p:extLst>
      <p:ext uri="{BB962C8B-B14F-4D97-AF65-F5344CB8AC3E}">
        <p14:creationId xmlns:p14="http://schemas.microsoft.com/office/powerpoint/2010/main" val="1498599476"/>
      </p:ext>
    </p:extLst>
  </p:cSld>
  <p:clrMapOvr>
    <a:masterClrMapping/>
  </p:clrMapOvr>
</p:sld>
</file>

<file path=ppt/theme/theme1.xml><?xml version="1.0" encoding="utf-8"?>
<a:theme xmlns:a="http://schemas.openxmlformats.org/drawingml/2006/main" name="Advantag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126</TotalTime>
  <Words>1784</Words>
  <Application>Microsoft Macintosh PowerPoint</Application>
  <PresentationFormat>On-screen Show (4:3)</PresentationFormat>
  <Paragraphs>113</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Rockwell</vt:lpstr>
      <vt:lpstr>Wingdings</vt:lpstr>
      <vt:lpstr>Advantage</vt:lpstr>
      <vt:lpstr>Ways of acknowledging sources</vt:lpstr>
      <vt:lpstr>Working definitions</vt:lpstr>
      <vt:lpstr>Definitions #1</vt:lpstr>
      <vt:lpstr>Definitions #2</vt:lpstr>
      <vt:lpstr>Definitions #3</vt:lpstr>
      <vt:lpstr>Definitions #4</vt:lpstr>
      <vt:lpstr>Definitions #5</vt:lpstr>
      <vt:lpstr>Definitions #6</vt:lpstr>
      <vt:lpstr>Your own words</vt:lpstr>
      <vt:lpstr>Source of ideas</vt:lpstr>
      <vt:lpstr>Approaches to quotation and citation #1</vt:lpstr>
      <vt:lpstr>Approaches to quotation and citation #2</vt:lpstr>
      <vt:lpstr>Approaches to quotation and citation #3</vt:lpstr>
      <vt:lpstr>Approaches to quotation and citation #4</vt:lpstr>
      <vt:lpstr>Approaches to quotation and citation #5</vt:lpstr>
      <vt:lpstr>Should I use quotations or not? #1</vt:lpstr>
      <vt:lpstr>Should I use quotations or not? #2</vt:lpstr>
      <vt:lpstr>Should I use quotations or not? #3</vt:lpstr>
      <vt:lpstr>Should I use quotations or not? #4</vt:lpstr>
      <vt:lpstr>Should I use quotations or not? #5</vt:lpstr>
      <vt:lpstr>Should I use quotations or not? #6</vt:lpstr>
    </vt:vector>
  </TitlesOfParts>
  <Company>Aberystwyth University</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Locating academic practice in assignments</dc:title>
  <dc:creator>John Morgan</dc:creator>
  <cp:lastModifiedBy>John Morgan [jpm]</cp:lastModifiedBy>
  <cp:revision>22</cp:revision>
  <dcterms:created xsi:type="dcterms:W3CDTF">2015-04-21T10:22:22Z</dcterms:created>
  <dcterms:modified xsi:type="dcterms:W3CDTF">2019-10-15T09:32:21Z</dcterms:modified>
</cp:coreProperties>
</file>